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45008F-94DB-43E0-8C9F-1F0525894FDF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B4BC46-CA7A-4D04-99E7-1DA77BD3C4E2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CCAE96E-C089-46E2-B00B-E9B69FA3BE44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5CE57A-9EF6-40D3-AE54-5EACB0FCF8D9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2F1629-0219-4FBD-9502-387E149235D5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3B4D2-AC56-4E03-B584-C7EE294BDCA4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1C9E4F4-16A6-4438-87AB-4F5DC3B5A8D3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E9CAD-0F3C-4A80-BB5E-125D14EA3F8F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AC233-C75A-4ABB-8E66-F95B5065B39F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0CA8E-29E9-4255-834A-5506FCFC9DB9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3F517-6B00-4EBE-BB1E-5A3C870E7B5B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1960BF6-A2FB-4490-B0E1-2EFE4D703CA1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68170-BB03-45F9-AA6D-B79E10EA3212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 dirty="0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A285E77-555D-4FDC-8A83-B62BFEC6F565}" type="datetime1">
              <a:rPr lang="pl-PL" smtClean="0"/>
              <a:t>08.02.2021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1010" y="1975104"/>
            <a:ext cx="5120639" cy="2907792"/>
          </a:xfrm>
        </p:spPr>
        <p:txBody>
          <a:bodyPr rtlCol="0">
            <a:normAutofit/>
          </a:bodyPr>
          <a:lstStyle/>
          <a:p>
            <a:r>
              <a:rPr lang="pl-PL" sz="2800" b="1" spc="80" dirty="0">
                <a:solidFill>
                  <a:schemeClr val="tx1"/>
                </a:solidFill>
                <a:latin typeface="+mn-lt"/>
              </a:rPr>
              <a:t>Wielomilionowa przebudowa oczyszczalni ścieków w Borku</a:t>
            </a:r>
            <a:endParaRPr lang="pl" sz="2800" b="1" spc="8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D79A058-3EA4-457A-A871-B45D56312A21}"/>
              </a:ext>
            </a:extLst>
          </p:cNvPr>
          <p:cNvSpPr/>
          <p:nvPr/>
        </p:nvSpPr>
        <p:spPr>
          <a:xfrm>
            <a:off x="85725" y="0"/>
            <a:ext cx="12191979" cy="1808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  <a:t> PROJEKT RPMP.05.03.02-12-0978/17 PN. Przebudowa i rozbudowa oczyszczalni ścieków w Borku</a:t>
            </a:r>
            <a:b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</a:br>
            <a: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  <a:t> wraz z infrastrukturą techniczną i towarzyszącą w Borku</a:t>
            </a:r>
            <a:b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</a:br>
            <a:br>
              <a:rPr lang="pl-PL" sz="1600" b="1" i="0" dirty="0">
                <a:solidFill>
                  <a:srgbClr val="3A3E69"/>
                </a:solidFill>
                <a:effectLst/>
                <a:latin typeface="Tahoma" panose="020B0604030504040204" pitchFamily="34" charset="0"/>
              </a:rPr>
            </a:br>
            <a: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  <a:t>PROGRAM: Regionalny Program Operacyjny Województwa Małopolskiego na lata 2014-2020</a:t>
            </a:r>
            <a:b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</a:br>
            <a: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  <a:t>OŚ PRIORYTETOWA: Ochrona Środowiska</a:t>
            </a:r>
            <a:b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</a:br>
            <a: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  <a:t>DZIAŁANIE: OCHRONA ZASOBÓW WODNYCH</a:t>
            </a:r>
            <a:b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</a:br>
            <a:r>
              <a:rPr lang="pl-PL" sz="1600" b="1" cap="all" spc="80" dirty="0">
                <a:solidFill>
                  <a:schemeClr val="bg1"/>
                </a:solidFill>
                <a:latin typeface="Century Gothic" panose="020F0302020204030204"/>
              </a:rPr>
              <a:t>PODDZIAŁANIE: GOSPODARKA WODNO-KANALIZACYJNA – SPR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E78CC22-F7D5-4927-B279-8F5EDDB72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6" y="6057900"/>
            <a:ext cx="6296069" cy="7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8477149-3E83-4CA2-B6BC-EA728A190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28" y="2707856"/>
            <a:ext cx="5534025" cy="36893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E3B37BE-AEEC-4877-9F3B-C2CA4F80BA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7" b="6856"/>
          <a:stretch/>
        </p:blipFill>
        <p:spPr>
          <a:xfrm>
            <a:off x="635947" y="846991"/>
            <a:ext cx="5890585" cy="372173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2D8F483-8D7F-4F33-AB48-74F9D0815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6" y="5247918"/>
            <a:ext cx="4601914" cy="524520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07F6DFBB-1012-45B5-8552-B14F15E3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23" y="923924"/>
            <a:ext cx="3324225" cy="868433"/>
          </a:xfrm>
        </p:spPr>
        <p:txBody>
          <a:bodyPr>
            <a:noAutofit/>
          </a:bodyPr>
          <a:lstStyle/>
          <a:p>
            <a:r>
              <a:rPr lang="pl-PL" sz="3600" b="1" i="0" dirty="0">
                <a:solidFill>
                  <a:srgbClr val="FFC000"/>
                </a:solidFill>
                <a:effectLst/>
              </a:rPr>
              <a:t>REALIZACJA </a:t>
            </a:r>
            <a:endParaRPr lang="pl-PL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5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51AD4C-9D98-44DD-9B16-EB9C6CA1F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457200"/>
            <a:ext cx="11191875" cy="3849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Przebudowa oczyszczalni ścieków w Borku ruszyła pod koniec 2018 roku i była sprawnie prowadzona według przyjętego wcześniej harmonogramu.</a:t>
            </a:r>
            <a:b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W ramach pierwszego etapu tego zadania powstał budynek, w którym mieści się zbiornik buforowy, KTSO oaz pomieszczenie </a:t>
            </a:r>
            <a:r>
              <a:rPr lang="pl-PL" sz="6200" b="1" i="0" dirty="0" err="1">
                <a:solidFill>
                  <a:srgbClr val="FF0000"/>
                </a:solidFill>
                <a:effectLst/>
                <a:latin typeface="+mj-lt"/>
              </a:rPr>
              <a:t>sitopiaskownika</a:t>
            </a: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. Wybudowano także stację odwadniania osadu, pomieszczenie socjalne ze sterownią oraz specjalną wiatę osadu. Zmodernizowana została ponadto pompownia ścieków oraz wyremontowany został zbiornik </a:t>
            </a:r>
            <a:r>
              <a:rPr lang="pl-PL" sz="6200" b="1" i="0" dirty="0" err="1">
                <a:solidFill>
                  <a:srgbClr val="FF0000"/>
                </a:solidFill>
                <a:effectLst/>
                <a:latin typeface="+mj-lt"/>
              </a:rPr>
              <a:t>zlewczy</a:t>
            </a: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 ścieków dowożonych. Znacząco poprawiła się również sama technologia oczyszczalni ścieków. Stało się tak m.in. dzięki stacji odwadniania i higienizacji osadu, komorą SBR, czy instalacji wodno- kanalizacyjnej i sprężonego powietrza. Na terenie całego obiektu została ponadto wykonana pierwsza część aparatury </a:t>
            </a:r>
            <a:r>
              <a:rPr lang="pl-PL" sz="6200" b="1" i="0" dirty="0" err="1">
                <a:solidFill>
                  <a:srgbClr val="FF0000"/>
                </a:solidFill>
                <a:effectLst/>
                <a:latin typeface="+mj-lt"/>
              </a:rPr>
              <a:t>kontrolno</a:t>
            </a: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 – pomiarowej i monitoringu.</a:t>
            </a:r>
            <a:b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Pierwszy etap inwestycji w Borku kosztował niespełna 3,1 mln zł i zakończył się pod koniec listopada 2019 r. Dwa miesiące później rozbudowa oczyszczalni weszła natomiast w drugą fazę, na którą przeznaczono ponad 2,6 mln zł. </a:t>
            </a:r>
            <a:b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Wśród zadań wykonanych w ramach drugiego etapu inwestycji w Borku jest m.in. utworzenie pomieszczenia zblokowanego reaktora wraz z częścią techniczną i </a:t>
            </a:r>
            <a:r>
              <a:rPr lang="pl-PL" sz="6200" b="1" i="0" dirty="0" err="1">
                <a:solidFill>
                  <a:srgbClr val="FF0000"/>
                </a:solidFill>
                <a:effectLst/>
                <a:latin typeface="+mj-lt"/>
              </a:rPr>
              <a:t>reprofilacja</a:t>
            </a: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 istniejących komór reaktora SBR1 i SBR2. Wykonana została również kontenerowa stacja </a:t>
            </a:r>
            <a:r>
              <a:rPr lang="pl-PL" sz="6200" b="1" i="0" dirty="0" err="1">
                <a:solidFill>
                  <a:srgbClr val="FF0000"/>
                </a:solidFill>
                <a:effectLst/>
                <a:latin typeface="+mj-lt"/>
              </a:rPr>
              <a:t>zlewcza</a:t>
            </a: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 z płytą najazdową. W komorach SBR nastąpił natomiast demontaż starych i montaż nowych urządzeń. Rozbudowana została także stacja odwadniania i higienizacji osadu. To samo zrobiono z aparaturą </a:t>
            </a:r>
            <a:r>
              <a:rPr lang="pl-PL" sz="6200" b="1" i="0" dirty="0" err="1">
                <a:solidFill>
                  <a:srgbClr val="FF0000"/>
                </a:solidFill>
                <a:effectLst/>
                <a:latin typeface="+mj-lt"/>
              </a:rPr>
              <a:t>kontrolno</a:t>
            </a: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 – pomiarową oraz monitoringiem. Wykonany został ponadto alarm. Zmieniło się także otoczenie oczyszczalni. Zostało wymalowane jej ogrodzenie, a cały teren został oświetlony. Nasadzone zostały również drzewa i krzewy.</a:t>
            </a:r>
            <a:b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pl-PL" sz="6200" b="1" i="0" dirty="0">
                <a:solidFill>
                  <a:srgbClr val="FF0000"/>
                </a:solidFill>
                <a:effectLst/>
                <a:latin typeface="+mj-lt"/>
              </a:rPr>
              <a:t>9 października br. odbył się odbiór inwestycji w Borku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826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2E018339-2881-40FF-B62C-30D4BEA61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4" y="1133903"/>
            <a:ext cx="5334311" cy="354287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0D9E184-4CE5-4000-A35E-A2B620712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" b="8987"/>
          <a:stretch/>
        </p:blipFill>
        <p:spPr>
          <a:xfrm>
            <a:off x="5280635" y="2209799"/>
            <a:ext cx="6349701" cy="3895297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3C814FA9-5FCE-4C57-9BA2-26BD91B7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23" y="923924"/>
            <a:ext cx="3324225" cy="868433"/>
          </a:xfrm>
        </p:spPr>
        <p:txBody>
          <a:bodyPr>
            <a:noAutofit/>
          </a:bodyPr>
          <a:lstStyle/>
          <a:p>
            <a:r>
              <a:rPr lang="pl-PL" sz="3600" b="1" i="0" dirty="0">
                <a:solidFill>
                  <a:srgbClr val="FFC000"/>
                </a:solidFill>
                <a:effectLst/>
              </a:rPr>
              <a:t>REALIZACJA </a:t>
            </a:r>
            <a:endParaRPr lang="pl-PL" sz="3600" b="1" dirty="0">
              <a:solidFill>
                <a:srgbClr val="FFC00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0378C99-3356-48E8-8809-41DA81412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4" y="5199577"/>
            <a:ext cx="4601914" cy="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7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CDE5CC3-4B47-48E0-A707-B51B7AFC4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7" b="11629"/>
          <a:stretch/>
        </p:blipFill>
        <p:spPr>
          <a:xfrm>
            <a:off x="6186639" y="2709069"/>
            <a:ext cx="5176751" cy="3402012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278A4C8-83D1-4DF1-B9BC-650876D6E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0" y="485775"/>
            <a:ext cx="616297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2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88DBF289-A454-4291-887D-577B12ED4898}"/>
              </a:ext>
            </a:extLst>
          </p:cNvPr>
          <p:cNvSpPr/>
          <p:nvPr/>
        </p:nvSpPr>
        <p:spPr>
          <a:xfrm>
            <a:off x="395287" y="372666"/>
            <a:ext cx="11396663" cy="610433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C3301B7-135B-49C5-91DD-57AC15706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7" y="1322783"/>
            <a:ext cx="5605462" cy="420409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0AD1013-94D0-4295-AED7-B67EEB67A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1322784"/>
            <a:ext cx="5605462" cy="420409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2A3B29B-32A4-4DCD-BAD1-8D91EF845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7" y="5643131"/>
            <a:ext cx="6296069" cy="7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7C911C-C070-48D5-91E9-B5A1B94F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64761"/>
            <a:ext cx="11487150" cy="1371600"/>
          </a:xfrm>
        </p:spPr>
        <p:txBody>
          <a:bodyPr>
            <a:noAutofit/>
          </a:bodyPr>
          <a:lstStyle/>
          <a:p>
            <a:r>
              <a:rPr lang="pl-PL" sz="2000" b="0" i="0" dirty="0">
                <a:solidFill>
                  <a:srgbClr val="FF0000"/>
                </a:solidFill>
                <a:effectLst/>
              </a:rPr>
              <a:t>Zakończono kompleksową modernizację oczyszczalni ścieków w Borku. </a:t>
            </a:r>
            <a:br>
              <a:rPr lang="pl-PL" sz="2000" b="0" i="0" dirty="0">
                <a:solidFill>
                  <a:srgbClr val="FF0000"/>
                </a:solidFill>
                <a:effectLst/>
              </a:rPr>
            </a:br>
            <a:r>
              <a:rPr lang="pl-PL" sz="2000" b="0" i="0" dirty="0">
                <a:solidFill>
                  <a:srgbClr val="FF0000"/>
                </a:solidFill>
                <a:effectLst/>
              </a:rPr>
              <a:t>Ta niezwykle ważna inwestycja dla lokalnej społeczności  kosztowała blisko 6 mln zł,</a:t>
            </a:r>
            <a:br>
              <a:rPr lang="pl-PL" sz="2000" b="0" i="0" dirty="0">
                <a:solidFill>
                  <a:srgbClr val="FF0000"/>
                </a:solidFill>
                <a:effectLst/>
              </a:rPr>
            </a:br>
            <a:r>
              <a:rPr lang="pl-PL" sz="2000" b="0" i="0" dirty="0">
                <a:solidFill>
                  <a:srgbClr val="FF0000"/>
                </a:solidFill>
                <a:effectLst/>
              </a:rPr>
              <a:t> z których ponad </a:t>
            </a:r>
            <a:r>
              <a:rPr lang="pl-PL" sz="2800" b="1" i="0" dirty="0">
                <a:solidFill>
                  <a:srgbClr val="FFC000"/>
                </a:solidFill>
                <a:effectLst/>
              </a:rPr>
              <a:t>2,7 mln</a:t>
            </a:r>
            <a:r>
              <a:rPr lang="pl-PL" sz="2800" i="0" dirty="0">
                <a:solidFill>
                  <a:srgbClr val="FFC000"/>
                </a:solidFill>
                <a:effectLst/>
              </a:rPr>
              <a:t> </a:t>
            </a:r>
            <a:r>
              <a:rPr lang="pl-PL" sz="2800" b="1" i="0" dirty="0">
                <a:solidFill>
                  <a:srgbClr val="FFC000"/>
                </a:solidFill>
                <a:effectLst/>
              </a:rPr>
              <a:t>zł</a:t>
            </a:r>
            <a:r>
              <a:rPr lang="pl-PL" sz="2000" i="0" dirty="0">
                <a:solidFill>
                  <a:srgbClr val="FFC000"/>
                </a:solidFill>
                <a:effectLst/>
              </a:rPr>
              <a:t> </a:t>
            </a:r>
            <a:r>
              <a:rPr lang="pl-PL" sz="2000" b="0" i="0" dirty="0">
                <a:solidFill>
                  <a:srgbClr val="FF0000"/>
                </a:solidFill>
                <a:effectLst/>
              </a:rPr>
              <a:t>pochodziło z dotacji pozyskanej przez Gminę Rzezawa </a:t>
            </a:r>
            <a:br>
              <a:rPr lang="pl-PL" sz="2000" b="0" i="0" dirty="0">
                <a:solidFill>
                  <a:srgbClr val="FF0000"/>
                </a:solidFill>
                <a:effectLst/>
              </a:rPr>
            </a:br>
            <a:r>
              <a:rPr lang="pl-PL" sz="2000" b="0" i="0" dirty="0">
                <a:solidFill>
                  <a:srgbClr val="FF0000"/>
                </a:solidFill>
                <a:effectLst/>
              </a:rPr>
              <a:t>z Regionalnego Programu Operacyjnego Województwa Małopolskiego na lata 2014 -2020.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CDE7973F-02C5-49C9-899C-267F1AB3A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" b="5328"/>
          <a:stretch/>
        </p:blipFill>
        <p:spPr>
          <a:xfrm>
            <a:off x="787971" y="1914525"/>
            <a:ext cx="4945437" cy="3535156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5F6E2F6-5922-4A77-AF01-49520E2E0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9" b="6196"/>
          <a:stretch/>
        </p:blipFill>
        <p:spPr>
          <a:xfrm>
            <a:off x="6024308" y="1914524"/>
            <a:ext cx="4997140" cy="353515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5046758-8568-4ADF-880F-0865BC435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5672143"/>
            <a:ext cx="5490907" cy="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B689F128-0AAF-4D2B-ABC6-A15BC1C4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32" y="1182534"/>
            <a:ext cx="3324225" cy="868433"/>
          </a:xfrm>
        </p:spPr>
        <p:txBody>
          <a:bodyPr>
            <a:noAutofit/>
          </a:bodyPr>
          <a:lstStyle/>
          <a:p>
            <a:r>
              <a:rPr lang="pl-PL" sz="3600" b="1" i="0" dirty="0">
                <a:solidFill>
                  <a:srgbClr val="FFC000"/>
                </a:solidFill>
                <a:effectLst/>
              </a:rPr>
              <a:t>REALIZACJA </a:t>
            </a:r>
            <a:endParaRPr lang="pl-PL" sz="3600" b="1" dirty="0">
              <a:solidFill>
                <a:srgbClr val="FFC000"/>
              </a:solidFill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1283295-EB3C-479E-9267-423F88AB4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6" y="946206"/>
            <a:ext cx="5459164" cy="362579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7D3A5D73-CA18-4E85-8057-4027BBDC4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8" r="-160" b="7143"/>
          <a:stretch/>
        </p:blipFill>
        <p:spPr>
          <a:xfrm>
            <a:off x="5742331" y="2768434"/>
            <a:ext cx="6016229" cy="3318041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39630357-F760-40E5-AD7B-B25939AC7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6" y="5247918"/>
            <a:ext cx="4601914" cy="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4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A185C1CD-7E61-4B69-BA70-4A9B0F604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" b="8097"/>
          <a:stretch/>
        </p:blipFill>
        <p:spPr>
          <a:xfrm>
            <a:off x="552658" y="771525"/>
            <a:ext cx="6319247" cy="38862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CAE1F27-AFEF-4AA7-A872-6C264AE3AB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" b="7732"/>
          <a:stretch/>
        </p:blipFill>
        <p:spPr>
          <a:xfrm>
            <a:off x="5729266" y="2686050"/>
            <a:ext cx="5910076" cy="3629025"/>
          </a:xfrm>
          <a:prstGeom prst="rect">
            <a:avLst/>
          </a:prstGeom>
        </p:spPr>
      </p:pic>
      <p:sp>
        <p:nvSpPr>
          <p:cNvPr id="13" name="Tytuł 1">
            <a:extLst>
              <a:ext uri="{FF2B5EF4-FFF2-40B4-BE49-F238E27FC236}">
                <a16:creationId xmlns:a16="http://schemas.microsoft.com/office/drawing/2014/main" id="{31F90811-5637-4A4A-999C-96DAB430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075" y="1294571"/>
            <a:ext cx="3324225" cy="868433"/>
          </a:xfrm>
        </p:spPr>
        <p:txBody>
          <a:bodyPr>
            <a:noAutofit/>
          </a:bodyPr>
          <a:lstStyle/>
          <a:p>
            <a:r>
              <a:rPr lang="pl-PL" sz="3600" b="1" i="0" dirty="0">
                <a:solidFill>
                  <a:srgbClr val="FFC000"/>
                </a:solidFill>
                <a:effectLst/>
              </a:rPr>
              <a:t>REALIZACJA </a:t>
            </a:r>
            <a:endParaRPr lang="pl-PL" sz="3600" b="1" dirty="0">
              <a:solidFill>
                <a:srgbClr val="FFC000"/>
              </a:solidFill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352631E-5EFA-4EE2-BBFD-4B3C40650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6" y="5247918"/>
            <a:ext cx="4601914" cy="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7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95B88970-90A2-4177-A1DA-FF0932D36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" b="8209"/>
          <a:stretch/>
        </p:blipFill>
        <p:spPr>
          <a:xfrm>
            <a:off x="465129" y="802026"/>
            <a:ext cx="5828553" cy="359410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A96A9BB-CCF5-4757-8F62-38D328545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" b="6927"/>
          <a:stretch/>
        </p:blipFill>
        <p:spPr>
          <a:xfrm>
            <a:off x="5864598" y="2682872"/>
            <a:ext cx="5786074" cy="3594103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B984C3F6-B5E0-4005-8474-490202FC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23" y="923924"/>
            <a:ext cx="3324225" cy="868433"/>
          </a:xfrm>
        </p:spPr>
        <p:txBody>
          <a:bodyPr>
            <a:noAutofit/>
          </a:bodyPr>
          <a:lstStyle/>
          <a:p>
            <a:r>
              <a:rPr lang="pl-PL" sz="3600" b="1" i="0" dirty="0">
                <a:solidFill>
                  <a:srgbClr val="FFC000"/>
                </a:solidFill>
                <a:effectLst/>
              </a:rPr>
              <a:t>REALIZACJA </a:t>
            </a:r>
            <a:endParaRPr lang="pl-PL" sz="3600" b="1" dirty="0">
              <a:solidFill>
                <a:srgbClr val="FFC00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08ABAA1-6CA3-42C9-849C-9B46BF96C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6" y="5247918"/>
            <a:ext cx="4601914" cy="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7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E0F5DC35-5D12-47B0-AFA9-E645B4C61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" b="8997"/>
          <a:stretch/>
        </p:blipFill>
        <p:spPr>
          <a:xfrm>
            <a:off x="467187" y="601734"/>
            <a:ext cx="6199320" cy="3810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FFFB199-A3B2-4021-9B39-612370835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" b="7724"/>
          <a:stretch/>
        </p:blipFill>
        <p:spPr>
          <a:xfrm>
            <a:off x="6181725" y="2929048"/>
            <a:ext cx="5543088" cy="3414602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92E670B1-918C-4F71-87F3-F1E607DE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23" y="923924"/>
            <a:ext cx="3324225" cy="868433"/>
          </a:xfrm>
        </p:spPr>
        <p:txBody>
          <a:bodyPr>
            <a:noAutofit/>
          </a:bodyPr>
          <a:lstStyle/>
          <a:p>
            <a:r>
              <a:rPr lang="pl-PL" sz="3600" b="1" i="0" dirty="0">
                <a:solidFill>
                  <a:srgbClr val="FFC000"/>
                </a:solidFill>
                <a:effectLst/>
              </a:rPr>
              <a:t>REALIZACJA </a:t>
            </a:r>
            <a:endParaRPr lang="pl-PL" sz="3600" b="1" dirty="0">
              <a:solidFill>
                <a:srgbClr val="FFC000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A4FBB99-F3CC-408C-A11D-A15954B73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6" y="5247918"/>
            <a:ext cx="4601914" cy="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7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E31C86B-7E12-4892-A6E6-2083DD04A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>
          <a:xfrm>
            <a:off x="523874" y="1000124"/>
            <a:ext cx="6673065" cy="41243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8E386B7-694A-4DD4-91F9-E5E298DC8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3" b="8128"/>
          <a:stretch/>
        </p:blipFill>
        <p:spPr>
          <a:xfrm>
            <a:off x="6190001" y="2733675"/>
            <a:ext cx="5478125" cy="3371849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134260D-FFD6-4265-B383-F2722452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398" y="1181099"/>
            <a:ext cx="3324225" cy="868433"/>
          </a:xfrm>
        </p:spPr>
        <p:txBody>
          <a:bodyPr>
            <a:noAutofit/>
          </a:bodyPr>
          <a:lstStyle/>
          <a:p>
            <a:r>
              <a:rPr lang="pl-PL" sz="3600" b="1" i="0" dirty="0">
                <a:solidFill>
                  <a:srgbClr val="FFC000"/>
                </a:solidFill>
                <a:effectLst/>
              </a:rPr>
              <a:t>REALIZACJA </a:t>
            </a:r>
            <a:endParaRPr lang="pl-PL" sz="3600" b="1" dirty="0">
              <a:solidFill>
                <a:srgbClr val="FFC000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6E8709B-6EEA-45B2-9D47-C9AD42C9B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61" y="5428893"/>
            <a:ext cx="4601914" cy="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9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31BD3689-5A70-454E-9AE8-DBBA84564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0" b="6709"/>
          <a:stretch/>
        </p:blipFill>
        <p:spPr>
          <a:xfrm>
            <a:off x="504825" y="615950"/>
            <a:ext cx="5972175" cy="37084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EA735B7-563B-4D55-9F0F-5CF182D3D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b="5908"/>
          <a:stretch/>
        </p:blipFill>
        <p:spPr>
          <a:xfrm>
            <a:off x="5572125" y="2349500"/>
            <a:ext cx="6115050" cy="4044950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363B8AD8-C396-43B3-81E0-903A76FE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23" y="923924"/>
            <a:ext cx="3324225" cy="868433"/>
          </a:xfrm>
        </p:spPr>
        <p:txBody>
          <a:bodyPr>
            <a:noAutofit/>
          </a:bodyPr>
          <a:lstStyle/>
          <a:p>
            <a:r>
              <a:rPr lang="pl-PL" sz="3600" b="1" i="0" dirty="0">
                <a:solidFill>
                  <a:srgbClr val="FFC000"/>
                </a:solidFill>
                <a:effectLst/>
              </a:rPr>
              <a:t>REALIZACJA </a:t>
            </a:r>
            <a:endParaRPr lang="pl-PL" sz="3600" b="1" dirty="0">
              <a:solidFill>
                <a:srgbClr val="FFC000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C32DB06-661B-48A8-BA9E-CBFBE638D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8" y="5000268"/>
            <a:ext cx="4601914" cy="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89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44_TF78438558" id="{656982CE-918E-475A-B40A-5C9C63D77659}" vid="{35A616ED-4F32-4850-9933-730FF490343F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{EBAFD81E-6311-4F54-AFB4-1877E73CA961}tf78438558_win32</Template>
  <TotalTime>70</TotalTime>
  <Words>396</Words>
  <Application>Microsoft Office PowerPoint</Application>
  <PresentationFormat>Panoramiczny</PresentationFormat>
  <Paragraphs>16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Garamond</vt:lpstr>
      <vt:lpstr>Tahoma</vt:lpstr>
      <vt:lpstr>SavonVTI</vt:lpstr>
      <vt:lpstr>Wielomilionowa przebudowa oczyszczalni ścieków w Borku</vt:lpstr>
      <vt:lpstr>Prezentacja programu PowerPoint</vt:lpstr>
      <vt:lpstr>Zakończono kompleksową modernizację oczyszczalni ścieków w Borku.  Ta niezwykle ważna inwestycja dla lokalnej społeczności  kosztowała blisko 6 mln zł,  z których ponad 2,7 mln zł pochodziło z dotacji pozyskanej przez Gminę Rzezawa  z Regionalnego Programu Operacyjnego Województwa Małopolskiego na lata 2014 -2020.</vt:lpstr>
      <vt:lpstr>REALIZACJA </vt:lpstr>
      <vt:lpstr>REALIZACJA </vt:lpstr>
      <vt:lpstr>REALIZACJA </vt:lpstr>
      <vt:lpstr>REALIZACJA </vt:lpstr>
      <vt:lpstr>REALIZACJA </vt:lpstr>
      <vt:lpstr>REALIZACJA </vt:lpstr>
      <vt:lpstr>REALIZACJA </vt:lpstr>
      <vt:lpstr>Prezentacja programu PowerPoint</vt:lpstr>
      <vt:lpstr>REALIZACJA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Wielomilionowa przebudowa oczyszczalni ścieków w Borku</dc:title>
  <dc:creator>Katarzyna Włodarczyk</dc:creator>
  <cp:lastModifiedBy>Katarzyna Włodarczyk</cp:lastModifiedBy>
  <cp:revision>8</cp:revision>
  <dcterms:created xsi:type="dcterms:W3CDTF">2021-02-08T14:06:47Z</dcterms:created>
  <dcterms:modified xsi:type="dcterms:W3CDTF">2021-02-08T15:16:53Z</dcterms:modified>
</cp:coreProperties>
</file>