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3"/>
  </p:notesMasterIdLst>
  <p:handoutMasterIdLst>
    <p:handoutMasterId r:id="rId14"/>
  </p:handoutMasterIdLst>
  <p:sldIdLst>
    <p:sldId id="257" r:id="rId2"/>
    <p:sldId id="274" r:id="rId3"/>
    <p:sldId id="273" r:id="rId4"/>
    <p:sldId id="261" r:id="rId5"/>
    <p:sldId id="263" r:id="rId6"/>
    <p:sldId id="271" r:id="rId7"/>
    <p:sldId id="262" r:id="rId8"/>
    <p:sldId id="264" r:id="rId9"/>
    <p:sldId id="265" r:id="rId10"/>
    <p:sldId id="266" r:id="rId11"/>
    <p:sldId id="270" r:id="rId12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3F2B"/>
    <a:srgbClr val="B8D233"/>
    <a:srgbClr val="344529"/>
    <a:srgbClr val="2B3922"/>
    <a:srgbClr val="2E3722"/>
    <a:srgbClr val="FCF7F1"/>
    <a:srgbClr val="5CC6D6"/>
    <a:srgbClr val="F8D22F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A45008F-94DB-43E0-8C9F-1F0525894FDF}" type="datetime1">
              <a:rPr lang="pl-PL" smtClean="0"/>
              <a:t>22.07.2021</a:t>
            </a:fld>
            <a:endParaRPr lang="en-US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7B4BC46-CA7A-4D04-99E7-1DA77BD3C4E2}" type="datetime1">
              <a:rPr lang="pl-PL" smtClean="0"/>
              <a:t>22.07.2021</a:t>
            </a:fld>
            <a:endParaRPr lang="en-US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"/>
              <a:t>Kliknij, aby edytować style wzorca tekstu</a:t>
            </a:r>
            <a:endParaRPr lang="en-US"/>
          </a:p>
          <a:p>
            <a:pPr lvl="1" rtl="0"/>
            <a:r>
              <a:rPr lang="pl"/>
              <a:t>Drugi poziom</a:t>
            </a:r>
          </a:p>
          <a:p>
            <a:pPr lvl="2" rtl="0"/>
            <a:r>
              <a:rPr lang="pl"/>
              <a:t>Trzeci poziom</a:t>
            </a:r>
          </a:p>
          <a:p>
            <a:pPr lvl="3" rtl="0"/>
            <a:r>
              <a:rPr lang="pl"/>
              <a:t>Czwarty poziom</a:t>
            </a:r>
          </a:p>
          <a:p>
            <a:pPr lvl="4" rtl="0"/>
            <a:r>
              <a:rPr lang="pl"/>
              <a:t>Piąty poziom</a:t>
            </a:r>
            <a:endParaRPr lang="en-US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 useBgFill="1">
        <p:nvSpPr>
          <p:cNvPr id="10" name="Prostokąt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Prostokąt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Prostokąt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upa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Łącznik prosty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Łącznik prosty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Łącznik prosty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20" name="Data — symbol zastępczy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2CCAE96E-C089-46E2-B00B-E9B69FA3BE44}" type="datetime1">
              <a:rPr lang="pl-PL" smtClean="0"/>
              <a:t>22.07.2021</a:t>
            </a:fld>
            <a:endParaRPr lang="en-US" dirty="0"/>
          </a:p>
        </p:txBody>
      </p:sp>
      <p:sp>
        <p:nvSpPr>
          <p:cNvPr id="21" name="Stopka — symbol zastępczy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Numer slajdu — symbol zastępczy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5CE57A-9EF6-40D3-AE54-5EACB0FCF8D9}" type="datetime1">
              <a:rPr lang="pl-PL" smtClean="0"/>
              <a:t>22.07.2021</a:t>
            </a:fld>
            <a:endParaRPr lang="en-US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12F1629-0219-4FBD-9502-387E149235D5}" type="datetime1">
              <a:rPr lang="pl-PL" smtClean="0"/>
              <a:t>22.07.2021</a:t>
            </a:fld>
            <a:endParaRPr lang="en-US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B23B4D2-AC56-4E03-B584-C7EE294BDCA4}" type="datetime1">
              <a:rPr lang="pl-PL" smtClean="0"/>
              <a:t>22.07.2021</a:t>
            </a:fld>
            <a:endParaRPr lang="en-US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 useBgFill="1">
        <p:nvSpPr>
          <p:cNvPr id="23" name="Prostokąt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Prostokąt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Prostokąt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grpSp>
        <p:nvGrpSpPr>
          <p:cNvPr id="16" name="Grupa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Łącznik prosty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Łącznik prosty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Łącznik prosty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81C9E4F4-16A6-4438-87AB-4F5DC3B5A8D3}" type="datetime1">
              <a:rPr lang="pl-PL" smtClean="0"/>
              <a:t>22.07.2021</a:t>
            </a:fld>
            <a:endParaRPr lang="en-US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F9E9CAD-0F3C-4A80-BB5E-125D14EA3F8F}" type="datetime1">
              <a:rPr lang="pl-PL" smtClean="0"/>
              <a:t>22.07.2021</a:t>
            </a:fld>
            <a:endParaRPr lang="en-US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"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22AC233-C75A-4ABB-8E66-F95B5065B39F}" type="datetime1">
              <a:rPr lang="pl-PL" smtClean="0"/>
              <a:t>22.07.2021</a:t>
            </a:fld>
            <a:endParaRPr lang="en-US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050CA8E-29E9-4255-834A-5506FCFC9DB9}" type="datetime1">
              <a:rPr lang="pl-PL" smtClean="0"/>
              <a:t>22.07.2021</a:t>
            </a:fld>
            <a:endParaRPr lang="en-US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883F517-6B00-4EBE-BB1E-5A3C870E7B5B}" type="datetime1">
              <a:rPr lang="pl-PL" smtClean="0"/>
              <a:t>22.07.2021</a:t>
            </a:fld>
            <a:endParaRPr lang="en-US" dirty="0"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8" name="Data — symbol zastępczy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01960BF6-A2FB-4490-B0E1-2EFE4D703CA1}" type="datetime1">
              <a:rPr lang="pl-PL" smtClean="0"/>
              <a:t>22.07.2021</a:t>
            </a:fld>
            <a:endParaRPr lang="en-US" dirty="0"/>
          </a:p>
        </p:txBody>
      </p:sp>
      <p:sp>
        <p:nvSpPr>
          <p:cNvPr id="9" name="Stopka — symbol zastępczy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 dirty="0"/>
          </a:p>
        </p:txBody>
      </p:sp>
      <p:sp>
        <p:nvSpPr>
          <p:cNvPr id="11" name="Numer slajdu — symbol zastępczy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Obraz — symbol zastępczy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06F68170-BB03-45F9-AA6D-B79E10EA3212}" type="datetime1">
              <a:rPr lang="pl-PL" smtClean="0"/>
              <a:t>22.07.2021</a:t>
            </a:fld>
            <a:endParaRPr lang="en-US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Prostokąt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7" name="Prostokąt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Prostokąt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l" dirty="0"/>
              <a:t>Kliknij, aby edytować styl wzorca tytułu</a:t>
            </a:r>
            <a:endParaRPr lang="en-US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"/>
              <a:t>Kliknij, aby edytować style wzorca tekstu</a:t>
            </a:r>
          </a:p>
          <a:p>
            <a:pPr lvl="1" rtl="0"/>
            <a:r>
              <a:rPr lang="pl"/>
              <a:t>Drugi poziom</a:t>
            </a:r>
          </a:p>
          <a:p>
            <a:pPr lvl="2" rtl="0"/>
            <a:r>
              <a:rPr lang="pl"/>
              <a:t>Trzeci poziom</a:t>
            </a:r>
          </a:p>
          <a:p>
            <a:pPr lvl="3" rtl="0"/>
            <a:r>
              <a:rPr lang="pl"/>
              <a:t>Czwarty poziom</a:t>
            </a:r>
          </a:p>
          <a:p>
            <a:pPr lvl="4" rtl="0"/>
            <a:r>
              <a:rPr lang="pl"/>
              <a:t>Piąty poziom</a:t>
            </a:r>
            <a:endParaRPr lang="en-US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6A285E77-555D-4FDC-8A83-B62BFEC6F565}" type="datetime1">
              <a:rPr lang="pl-PL" smtClean="0"/>
              <a:t>22.07.2021</a:t>
            </a:fld>
            <a:endParaRPr lang="en-US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PnGerrv2XQ?start=30&amp;feature=oembed" TargetMode="Externa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Zbliżenie logo&#10;&#10;Automatycznie generowany opis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82" name="Prostokąt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Prostokąt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61010" y="1975104"/>
            <a:ext cx="5120639" cy="2907792"/>
          </a:xfrm>
        </p:spPr>
        <p:txBody>
          <a:bodyPr rtlCol="0">
            <a:normAutofit/>
          </a:bodyPr>
          <a:lstStyle/>
          <a:p>
            <a:r>
              <a:rPr lang="pl-PL" sz="3200" b="1" dirty="0"/>
              <a:t>Rozbudowa kanalizacji na terenie gminy Rzezawa</a:t>
            </a:r>
            <a:endParaRPr lang="pl" sz="9600" b="1" spc="8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DD79A058-3EA4-457A-A871-B45D56312A21}"/>
              </a:ext>
            </a:extLst>
          </p:cNvPr>
          <p:cNvSpPr/>
          <p:nvPr/>
        </p:nvSpPr>
        <p:spPr>
          <a:xfrm>
            <a:off x="0" y="16778"/>
            <a:ext cx="12191979" cy="18085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cap="all" spc="80" dirty="0">
                <a:solidFill>
                  <a:schemeClr val="bg1"/>
                </a:solidFill>
                <a:latin typeface="Century Gothic" panose="020F0302020204030204"/>
              </a:rPr>
              <a:t> </a:t>
            </a:r>
          </a:p>
          <a:p>
            <a:pPr algn="ctr"/>
            <a:r>
              <a:rPr lang="pl-PL" sz="1600" b="1" cap="all" spc="80" dirty="0">
                <a:solidFill>
                  <a:srgbClr val="FF0000"/>
                </a:solidFill>
                <a:latin typeface="Century Gothic" panose="020F0302020204030204"/>
              </a:rPr>
              <a:t>PROJEKT RPMP.05.03.02-12-0991/17 PN. „BUDOWA KANALIZACJI SANITARNEJ GRAWITACYJNO-CIŚNIENIOWEJ</a:t>
            </a:r>
            <a:br>
              <a:rPr lang="pl-PL" sz="1600" b="1" cap="all" spc="80" dirty="0">
                <a:solidFill>
                  <a:srgbClr val="FF0000"/>
                </a:solidFill>
                <a:latin typeface="Century Gothic" panose="020F0302020204030204"/>
              </a:rPr>
            </a:br>
            <a:r>
              <a:rPr lang="pl-PL" sz="1600" b="1" cap="all" spc="80" dirty="0">
                <a:solidFill>
                  <a:srgbClr val="FF0000"/>
                </a:solidFill>
                <a:latin typeface="Century Gothic" panose="020F0302020204030204"/>
              </a:rPr>
              <a:t> Z PRZYKANALIKAMI W MIEJSCOWOŚCI: BRATUCICE – ETAP III, DĘBINA- ETAP III,</a:t>
            </a:r>
            <a:br>
              <a:rPr lang="pl-PL" sz="1600" b="1" cap="all" spc="80" dirty="0">
                <a:solidFill>
                  <a:srgbClr val="FF0000"/>
                </a:solidFill>
                <a:latin typeface="Century Gothic" panose="020F0302020204030204"/>
              </a:rPr>
            </a:br>
            <a:r>
              <a:rPr lang="pl-PL" sz="1600" b="1" cap="all" spc="80" dirty="0">
                <a:solidFill>
                  <a:srgbClr val="FF0000"/>
                </a:solidFill>
                <a:latin typeface="Century Gothic" panose="020F0302020204030204"/>
              </a:rPr>
              <a:t> BUCZKÓW – ETAP IV, DĄBRÓWKA – ETAP II”</a:t>
            </a:r>
            <a:br>
              <a:rPr lang="pl-PL" sz="1600" b="1" cap="all" spc="80" dirty="0">
                <a:solidFill>
                  <a:schemeClr val="bg1"/>
                </a:solidFill>
                <a:latin typeface="Century Gothic" panose="020F0302020204030204"/>
              </a:rPr>
            </a:br>
            <a:r>
              <a:rPr lang="pl-PL" sz="1400" b="1" cap="all" spc="80" dirty="0">
                <a:solidFill>
                  <a:schemeClr val="accent1">
                    <a:lumMod val="75000"/>
                  </a:schemeClr>
                </a:solidFill>
                <a:latin typeface="Century Gothic" panose="020F0302020204030204"/>
              </a:rPr>
              <a:t>PROGRAM: Regionalny Program Operacyjny Województwa Małopolskiego na lata 2014-2020</a:t>
            </a:r>
            <a:br>
              <a:rPr lang="pl-PL" sz="1400" b="1" cap="all" spc="80" dirty="0">
                <a:solidFill>
                  <a:schemeClr val="accent1">
                    <a:lumMod val="75000"/>
                  </a:schemeClr>
                </a:solidFill>
                <a:latin typeface="Century Gothic" panose="020F0302020204030204"/>
              </a:rPr>
            </a:br>
            <a:r>
              <a:rPr lang="pl-PL" sz="1400" b="1" cap="all" spc="80" dirty="0">
                <a:solidFill>
                  <a:schemeClr val="accent1">
                    <a:lumMod val="75000"/>
                  </a:schemeClr>
                </a:solidFill>
                <a:latin typeface="Century Gothic" panose="020F0302020204030204"/>
              </a:rPr>
              <a:t>OŚ PRIORYTETOWA: Ochrona Środowiska</a:t>
            </a:r>
            <a:br>
              <a:rPr lang="pl-PL" sz="1400" b="1" cap="all" spc="80" dirty="0">
                <a:solidFill>
                  <a:schemeClr val="accent1">
                    <a:lumMod val="75000"/>
                  </a:schemeClr>
                </a:solidFill>
                <a:latin typeface="Century Gothic" panose="020F0302020204030204"/>
              </a:rPr>
            </a:br>
            <a:r>
              <a:rPr lang="pl-PL" sz="1400" b="1" cap="all" spc="80" dirty="0">
                <a:solidFill>
                  <a:schemeClr val="accent1">
                    <a:lumMod val="75000"/>
                  </a:schemeClr>
                </a:solidFill>
                <a:latin typeface="Century Gothic" panose="020F0302020204030204"/>
              </a:rPr>
              <a:t>DZIAŁANIE: OCHRONA ZASOBÓW WODNYCH</a:t>
            </a:r>
            <a:br>
              <a:rPr lang="pl-PL" sz="1400" b="1" cap="all" spc="80" dirty="0">
                <a:solidFill>
                  <a:schemeClr val="accent1">
                    <a:lumMod val="75000"/>
                  </a:schemeClr>
                </a:solidFill>
                <a:latin typeface="Century Gothic" panose="020F0302020204030204"/>
              </a:rPr>
            </a:br>
            <a:r>
              <a:rPr lang="pl-PL" sz="1400" b="1" cap="all" spc="80" dirty="0">
                <a:solidFill>
                  <a:schemeClr val="accent1">
                    <a:lumMod val="75000"/>
                  </a:schemeClr>
                </a:solidFill>
                <a:latin typeface="Century Gothic" panose="020F0302020204030204"/>
              </a:rPr>
              <a:t>PODDZIAŁANIE: GOSPODARKA WODNO-KANALIZACYJNA – SPR</a:t>
            </a:r>
            <a:endParaRPr lang="pl-PL" sz="1600" b="1" cap="all" spc="80" dirty="0">
              <a:solidFill>
                <a:schemeClr val="accent1">
                  <a:lumMod val="75000"/>
                </a:schemeClr>
              </a:solidFill>
              <a:latin typeface="Century Gothic" panose="020F0302020204030204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DE78CC22-F7D5-4927-B279-8F5EDDB724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46" y="6057900"/>
            <a:ext cx="6296069" cy="71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>
            <a:extLst>
              <a:ext uri="{FF2B5EF4-FFF2-40B4-BE49-F238E27FC236}">
                <a16:creationId xmlns:a16="http://schemas.microsoft.com/office/drawing/2014/main" id="{EA4FBB99-F3CC-408C-A11D-A15954B737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146" y="5833675"/>
            <a:ext cx="4601914" cy="52452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683BB31D-F566-47FE-A979-9E91B22341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5" t="14916" r="1604" b="13714"/>
          <a:stretch/>
        </p:blipFill>
        <p:spPr>
          <a:xfrm>
            <a:off x="3065403" y="499805"/>
            <a:ext cx="7592765" cy="4755280"/>
          </a:xfrm>
          <a:prstGeom prst="rect">
            <a:avLst/>
          </a:prstGeom>
        </p:spPr>
      </p:pic>
      <p:sp>
        <p:nvSpPr>
          <p:cNvPr id="13" name="Tytuł 1">
            <a:extLst>
              <a:ext uri="{FF2B5EF4-FFF2-40B4-BE49-F238E27FC236}">
                <a16:creationId xmlns:a16="http://schemas.microsoft.com/office/drawing/2014/main" id="{2E776235-9C3E-428B-A5C8-87C9B0F5A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03" y="5484707"/>
            <a:ext cx="6072158" cy="868433"/>
          </a:xfrm>
        </p:spPr>
        <p:txBody>
          <a:bodyPr>
            <a:noAutofit/>
          </a:bodyPr>
          <a:lstStyle/>
          <a:p>
            <a:r>
              <a:rPr lang="pl-PL" sz="3200" b="1" i="0" dirty="0">
                <a:solidFill>
                  <a:srgbClr val="F03F2B"/>
                </a:solidFill>
                <a:effectLst/>
              </a:rPr>
              <a:t>TABLICA INFORMACYJNA: DĄBRÓWKA</a:t>
            </a:r>
            <a:endParaRPr lang="pl-PL" sz="3200" b="1" dirty="0">
              <a:solidFill>
                <a:srgbClr val="F03F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179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4683AB4C-5057-45F2-AC8D-0E0F3384B265}"/>
              </a:ext>
            </a:extLst>
          </p:cNvPr>
          <p:cNvSpPr/>
          <p:nvPr/>
        </p:nvSpPr>
        <p:spPr>
          <a:xfrm>
            <a:off x="208935" y="251951"/>
            <a:ext cx="11774129" cy="63540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b="1" dirty="0">
                <a:solidFill>
                  <a:schemeClr val="accent6">
                    <a:lumMod val="50000"/>
                  </a:schemeClr>
                </a:solidFill>
              </a:rPr>
              <a:t>Dzięki realizacji zadania pn. „Budowa kanalizacji sanitarnej grawitacyjno-ciśnieniowej </a:t>
            </a:r>
            <a:br>
              <a:rPr lang="pl-PL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pl-PL" b="1" dirty="0">
                <a:solidFill>
                  <a:schemeClr val="accent6">
                    <a:lumMod val="50000"/>
                  </a:schemeClr>
                </a:solidFill>
              </a:rPr>
              <a:t>z </a:t>
            </a:r>
            <a:r>
              <a:rPr lang="pl-PL" b="1" dirty="0" err="1">
                <a:solidFill>
                  <a:schemeClr val="accent6">
                    <a:lumMod val="50000"/>
                  </a:schemeClr>
                </a:solidFill>
              </a:rPr>
              <a:t>przykanalikami</a:t>
            </a:r>
            <a:r>
              <a:rPr lang="pl-PL" b="1" dirty="0">
                <a:solidFill>
                  <a:schemeClr val="accent6">
                    <a:lumMod val="50000"/>
                  </a:schemeClr>
                </a:solidFill>
              </a:rPr>
              <a:t> w miejscowości: Bratucice – etap III, Dębina – etap III, Buczków – etap IV, Dąbrówka – etap II”  wykonano:</a:t>
            </a:r>
          </a:p>
          <a:p>
            <a:br>
              <a:rPr lang="pl-PL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pl-PL" b="1" dirty="0">
                <a:solidFill>
                  <a:schemeClr val="accent6">
                    <a:lumMod val="50000"/>
                  </a:schemeClr>
                </a:solidFill>
              </a:rPr>
              <a:t>- sieć kanalizacyjna i przyłącza w miejscowości Bratucice,  Dębina, Dąbrówka i Buczków;</a:t>
            </a:r>
            <a:br>
              <a:rPr lang="pl-PL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pl-PL" b="1" dirty="0">
                <a:solidFill>
                  <a:schemeClr val="accent6">
                    <a:lumMod val="50000"/>
                  </a:schemeClr>
                </a:solidFill>
              </a:rPr>
              <a:t>- nadzór inwestorski na celu zapewnienie kontroli nad prawidłowym wykonaniem wszystkich    </a:t>
            </a:r>
            <a:br>
              <a:rPr lang="pl-PL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pl-PL" b="1" dirty="0">
                <a:solidFill>
                  <a:schemeClr val="accent6">
                    <a:lumMod val="50000"/>
                  </a:schemeClr>
                </a:solidFill>
              </a:rPr>
              <a:t>  zaplanowanych w projektowanym przedsięwzięciu robót budowlanych;</a:t>
            </a:r>
            <a:br>
              <a:rPr lang="pl-PL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pl-PL" b="1" dirty="0">
                <a:solidFill>
                  <a:schemeClr val="accent6">
                    <a:lumMod val="50000"/>
                  </a:schemeClr>
                </a:solidFill>
              </a:rPr>
              <a:t>- dokumentację aplikacyjną;</a:t>
            </a:r>
            <a:br>
              <a:rPr lang="pl-PL" b="1" dirty="0">
                <a:solidFill>
                  <a:schemeClr val="accent6">
                    <a:lumMod val="50000"/>
                  </a:schemeClr>
                </a:solidFill>
              </a:rPr>
            </a:br>
            <a:endParaRPr lang="pl-PL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pl-PL" b="1" dirty="0">
                <a:solidFill>
                  <a:schemeClr val="accent6">
                    <a:lumMod val="50000"/>
                  </a:schemeClr>
                </a:solidFill>
              </a:rPr>
              <a:t>Bez wątpienia tego typu inwestycja przyczyni się  do  podwyższenia standardu życia mieszkańców </a:t>
            </a:r>
            <a:br>
              <a:rPr lang="pl-PL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pl-PL" b="1" dirty="0">
                <a:solidFill>
                  <a:schemeClr val="accent6">
                    <a:lumMod val="50000"/>
                  </a:schemeClr>
                </a:solidFill>
              </a:rPr>
              <a:t>oraz funkcjonowania w jej granicach podmiotów gospodarczych, wpływając przy tym na poprawę stanu środowiska naturalnego obszaru gminy.</a:t>
            </a:r>
          </a:p>
          <a:p>
            <a:pPr algn="ctr"/>
            <a:br>
              <a:rPr lang="pl-PL" sz="1800" b="1" dirty="0">
                <a:solidFill>
                  <a:schemeClr val="accent6">
                    <a:lumMod val="50000"/>
                  </a:schemeClr>
                </a:solidFill>
                <a:effectLst/>
              </a:rPr>
            </a:br>
            <a:endParaRPr lang="pl-PL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1526AB9-F10C-4D1B-B478-6CE0884CE1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473" y="5983494"/>
            <a:ext cx="4601914" cy="52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22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5DAA4C27-315F-467C-B429-E8C293A6EB37}"/>
              </a:ext>
            </a:extLst>
          </p:cNvPr>
          <p:cNvSpPr/>
          <p:nvPr/>
        </p:nvSpPr>
        <p:spPr>
          <a:xfrm>
            <a:off x="176982" y="186813"/>
            <a:ext cx="11877366" cy="64696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  dniu 05.07.2019 roku podpisano Umowę o dofinansowanie na  zadanie pn. 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„Budowa kanalizacji sanitarnej grawitacyjno-ciśnieniowej z </a:t>
            </a:r>
            <a:r>
              <a:rPr kumimoji="0" lang="pl-PL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przykanalikami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w miejscowości: Bratucice – etap III, </a:t>
            </a:r>
            <a:b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Dębina – etap III, Buczków – etap IV, Dąbrówka – etap II”  w ramach Regionalnego Programu Operacyjnego Województwa Małopolskiego,  Oś 5 Ochrona środowiska, Działanie 5.3 Ochrona zasobów </a:t>
            </a:r>
            <a:r>
              <a:rPr kumimoji="0" lang="pl-PL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wodnych,Poddziałanie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5.3.2 Gospodarka </a:t>
            </a:r>
            <a:r>
              <a:rPr kumimoji="0" lang="pl-PL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wodno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–kanalizacyjna – </a:t>
            </a:r>
            <a:r>
              <a:rPr kumimoji="0" lang="pl-PL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spr</a:t>
            </a:r>
            <a:b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Biorąc pod uwagę obecny stan infrastruktury </a:t>
            </a:r>
            <a:b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technicznej z zakresu gospodarki wodno-ściekowej </a:t>
            </a:r>
            <a:b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na terenie gminy Rzezawa oraz mając na uwadze </a:t>
            </a:r>
            <a:b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coraz to intensywniejszy tryb życia społeczeństwa</a:t>
            </a:r>
            <a:b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 zwiększającą się liczbę ludności oraz podmiotów </a:t>
            </a:r>
            <a:b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gospodarczych w granicach gminy Rzezawa, </a:t>
            </a:r>
            <a:b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przedstawiciele jednostki tej liczą się ze stopniowym</a:t>
            </a:r>
            <a:b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wzrostem zapotrzebowania na wodę, </a:t>
            </a:r>
            <a:b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co wiąże się z wytwarzaniem, gromadzeniem </a:t>
            </a:r>
            <a:b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oraz odprowadzeniem większej ilości ścieków </a:t>
            </a:r>
            <a:b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bytowo-gospodarczych. Z tego względu w miarę </a:t>
            </a:r>
            <a:b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możliwości podejmują oni systematycznie działania</a:t>
            </a:r>
            <a:b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inwestycyjne z zakresu gospodarki wodnościekowej,</a:t>
            </a:r>
            <a:b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która pozwala ograniczyć straty wody oraz ładunki emitowanych w ściekach zanieczyszczeń.</a:t>
            </a:r>
            <a:endParaRPr lang="pl-PL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CA440D7E-9800-438B-909D-AB8C9CA497E8}"/>
              </a:ext>
            </a:extLst>
          </p:cNvPr>
          <p:cNvSpPr/>
          <p:nvPr/>
        </p:nvSpPr>
        <p:spPr>
          <a:xfrm>
            <a:off x="6687061" y="2223435"/>
            <a:ext cx="1681316" cy="25393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480E318-6B23-439F-BFD6-512DD69BBE77}"/>
              </a:ext>
            </a:extLst>
          </p:cNvPr>
          <p:cNvSpPr/>
          <p:nvPr/>
        </p:nvSpPr>
        <p:spPr>
          <a:xfrm>
            <a:off x="10255143" y="3429000"/>
            <a:ext cx="1681316" cy="2301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6FDBF0C-3440-458E-8B7B-AABAB62E81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865" y="2341510"/>
            <a:ext cx="4881790" cy="326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365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74722AC8-3F37-4E20-9F9B-9B857B0C30B1}"/>
              </a:ext>
            </a:extLst>
          </p:cNvPr>
          <p:cNvSpPr/>
          <p:nvPr/>
        </p:nvSpPr>
        <p:spPr>
          <a:xfrm>
            <a:off x="137653" y="78659"/>
            <a:ext cx="11828205" cy="66367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tabLst/>
              <a:defRPr/>
            </a:pP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Działaniom tym przyświeca idea, </a:t>
            </a:r>
            <a:b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iż odpowiednio funkcjonująca gospodarka</a:t>
            </a:r>
            <a:b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rozwiązuje problemy w zakresie doprowadzania</a:t>
            </a:r>
            <a:b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wody o odpowiedniej jakości, a także </a:t>
            </a:r>
            <a:b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odprowadzania i oczyszczania ścieków </a:t>
            </a:r>
            <a:b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komunalnych oraz przemysłowych, gwarantując </a:t>
            </a:r>
            <a:b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tym samym ochronę środowiska przyrodniczego,</a:t>
            </a:r>
            <a:b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które w granicach gminy Rzezawa cechuje</a:t>
            </a:r>
            <a:b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się wyjątkowymi walorami. </a:t>
            </a:r>
            <a:b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endParaRPr kumimoji="0" lang="pl-PL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tabLst/>
              <a:defRPr/>
            </a:pP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Realizacja przedmiotowego przedsięwzięcia</a:t>
            </a:r>
            <a:b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jest jednym z tego typu działań mających </a:t>
            </a:r>
            <a:b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na celu poprawę infrastruktury technicznej </a:t>
            </a:r>
            <a:b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pod kątem wodno-ściekowym na terenie Aglomeracji Rzezawa 4850, która została wyznaczona  Rozporządzeniem Nr 51/06 Wojewody  Małopolskiego z dnia 7 lipca 2006 r. w sprawie wyznaczenia aglomeracji Rzezawa.</a:t>
            </a:r>
          </a:p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tabLst/>
              <a:defRPr/>
            </a:pPr>
            <a:b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Przyjęte rozwiązania w zakresie przedmiotowej inwestycji są zgodne z najlepszą praktyką </a:t>
            </a:r>
            <a:b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 obszarze budowy sieci kanalizacyjnej. Wszystkie działania w projekcie zostały zaplanowane</a:t>
            </a:r>
            <a:b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zgodnie z obowiązującymi normami jakości i bezpieczeństwa. 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F27F16CB-B687-47AF-8857-901049C2ABE4}"/>
              </a:ext>
            </a:extLst>
          </p:cNvPr>
          <p:cNvSpPr/>
          <p:nvPr/>
        </p:nvSpPr>
        <p:spPr>
          <a:xfrm>
            <a:off x="5922126" y="221223"/>
            <a:ext cx="1681316" cy="29152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5076720E-489E-4B3F-81BD-7243C6F59778}"/>
              </a:ext>
            </a:extLst>
          </p:cNvPr>
          <p:cNvSpPr/>
          <p:nvPr/>
        </p:nvSpPr>
        <p:spPr>
          <a:xfrm>
            <a:off x="10092636" y="1150373"/>
            <a:ext cx="1681316" cy="3033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FC5FDCB-AE36-45A1-88A2-9B326F969D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67398"/>
            <a:ext cx="5486046" cy="366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595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D2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88DBF289-A454-4291-887D-577B12ED4898}"/>
              </a:ext>
            </a:extLst>
          </p:cNvPr>
          <p:cNvSpPr/>
          <p:nvPr/>
        </p:nvSpPr>
        <p:spPr>
          <a:xfrm>
            <a:off x="235975" y="167148"/>
            <a:ext cx="11729884" cy="64499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accent6">
                    <a:lumMod val="50000"/>
                  </a:schemeClr>
                </a:solidFill>
                <a:effectLst/>
              </a:rPr>
              <a:t>Cel projektu: uporządkowanie gospodarki w zakresie odprowadzania i oczyszczania ścieków komunalnych i przemysłowych na terenie Aglomeracji Rzezawa, w efekcie ograniczenia ilości zanieczyszczeń przedostających się do wód i gleby w jej granicach.</a:t>
            </a:r>
          </a:p>
          <a:p>
            <a:endParaRPr lang="pl-PL" b="1" dirty="0">
              <a:solidFill>
                <a:schemeClr val="accent6">
                  <a:lumMod val="50000"/>
                </a:schemeClr>
              </a:solidFill>
              <a:effectLst/>
            </a:endParaRPr>
          </a:p>
          <a:p>
            <a:r>
              <a:rPr lang="pl-PL" b="1" dirty="0">
                <a:solidFill>
                  <a:schemeClr val="accent6">
                    <a:lumMod val="50000"/>
                  </a:schemeClr>
                </a:solidFill>
                <a:effectLst/>
              </a:rPr>
              <a:t>Cele bezpośrednie projektu osiągnięte  poprzez realizację inwestycji to:</a:t>
            </a:r>
            <a:br>
              <a:rPr lang="pl-PL" b="1" dirty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pl-PL" b="1" dirty="0">
                <a:solidFill>
                  <a:schemeClr val="accent6">
                    <a:lumMod val="50000"/>
                  </a:schemeClr>
                </a:solidFill>
                <a:effectLst/>
              </a:rPr>
              <a:t>• cel ekologiczny: redukcja ilości odprowadzanych do środowiska zanieczyszczeń do ilości   </a:t>
            </a:r>
            <a:br>
              <a:rPr lang="pl-PL" b="1" dirty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pl-PL" b="1" dirty="0">
                <a:solidFill>
                  <a:schemeClr val="accent6">
                    <a:lumMod val="50000"/>
                  </a:schemeClr>
                </a:solidFill>
                <a:effectLst/>
              </a:rPr>
              <a:t>   zgodnych z przepisami prawa, a w efekcie poprawa jakości wód i gleby i tym samym   </a:t>
            </a:r>
            <a:br>
              <a:rPr lang="pl-PL" b="1" dirty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pl-PL" b="1" dirty="0">
                <a:solidFill>
                  <a:schemeClr val="accent6">
                    <a:lumMod val="50000"/>
                  </a:schemeClr>
                </a:solidFill>
                <a:effectLst/>
              </a:rPr>
              <a:t>   zabezpieczenie ekosystemu przed negatywnym wpływem odprowadzanych do niego ścieków;</a:t>
            </a:r>
            <a:br>
              <a:rPr lang="pl-PL" b="1" dirty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pl-PL" b="1" dirty="0">
                <a:solidFill>
                  <a:schemeClr val="accent6">
                    <a:lumMod val="50000"/>
                  </a:schemeClr>
                </a:solidFill>
                <a:effectLst/>
              </a:rPr>
              <a:t>• cel społeczno-zdrowotny: poprawa warunków sanitarnych oraz podniesienie standardu życia</a:t>
            </a:r>
            <a:br>
              <a:rPr lang="pl-PL" b="1" dirty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pl-PL" b="1" dirty="0">
                <a:solidFill>
                  <a:schemeClr val="accent6">
                    <a:lumMod val="50000"/>
                  </a:schemeClr>
                </a:solidFill>
                <a:effectLst/>
              </a:rPr>
              <a:t>   i funkcjonowania mieszkańców oraz podmiotów gospodarczych;</a:t>
            </a:r>
            <a:br>
              <a:rPr lang="pl-PL" b="1" dirty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pl-PL" b="1" dirty="0">
                <a:solidFill>
                  <a:schemeClr val="accent6">
                    <a:lumMod val="50000"/>
                  </a:schemeClr>
                </a:solidFill>
                <a:effectLst/>
              </a:rPr>
              <a:t>• cel techniczno-organizacyjny: sprawnie funkcjonujący system usuwania ścieków sanitarnych,</a:t>
            </a:r>
            <a:br>
              <a:rPr lang="pl-PL" b="1" dirty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pl-PL" b="1" dirty="0">
                <a:solidFill>
                  <a:schemeClr val="accent6">
                    <a:lumMod val="50000"/>
                  </a:schemeClr>
                </a:solidFill>
                <a:effectLst/>
              </a:rPr>
              <a:t>   a tym samym uregulowanie gospodarki ściekowej na terenie aglomeracji;</a:t>
            </a:r>
            <a:br>
              <a:rPr lang="pl-PL" b="1" dirty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pl-PL" b="1" dirty="0">
                <a:solidFill>
                  <a:schemeClr val="accent6">
                    <a:lumMod val="50000"/>
                  </a:schemeClr>
                </a:solidFill>
                <a:effectLst/>
              </a:rPr>
              <a:t>• cel formalno-prawny: spełnienie przez aglomerację wymagań prawa polskiego i Unii Europejskiej   </a:t>
            </a:r>
            <a:br>
              <a:rPr lang="pl-PL" b="1" dirty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pl-PL" b="1" dirty="0">
                <a:solidFill>
                  <a:schemeClr val="accent6">
                    <a:lumMod val="50000"/>
                  </a:schemeClr>
                </a:solidFill>
                <a:effectLst/>
              </a:rPr>
              <a:t>   w zakresie gospodarki wodno-ściekowej;</a:t>
            </a:r>
            <a:br>
              <a:rPr lang="pl-PL" b="1" dirty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pl-PL" b="1" dirty="0">
                <a:solidFill>
                  <a:schemeClr val="accent6">
                    <a:lumMod val="50000"/>
                  </a:schemeClr>
                </a:solidFill>
                <a:effectLst/>
              </a:rPr>
              <a:t>• cel gospodarczy: podniesienie atrakcyjności regionu dla inwestorów.</a:t>
            </a:r>
            <a:endParaRPr lang="pl-PL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E2A3B29B-32A4-4DCD-BAD1-8D91EF8454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440" y="5746301"/>
            <a:ext cx="6296069" cy="71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43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7C911C-C070-48D5-91E9-B5A1B94F6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933" y="956374"/>
            <a:ext cx="11487150" cy="1371600"/>
          </a:xfrm>
        </p:spPr>
        <p:txBody>
          <a:bodyPr>
            <a:noAutofit/>
          </a:bodyPr>
          <a:lstStyle/>
          <a:p>
            <a:pPr algn="ctr"/>
            <a:br>
              <a:rPr lang="pl-PL" sz="1800" dirty="0">
                <a:effectLst/>
              </a:rPr>
            </a:br>
            <a:br>
              <a:rPr lang="pl-PL" sz="1800" dirty="0">
                <a:effectLst/>
              </a:rPr>
            </a:br>
            <a:br>
              <a:rPr lang="pl-PL" sz="1800" dirty="0">
                <a:effectLst/>
              </a:rPr>
            </a:br>
            <a:br>
              <a:rPr lang="pl-PL" sz="1800" dirty="0">
                <a:effectLst/>
              </a:rPr>
            </a:br>
            <a:br>
              <a:rPr lang="pl-PL" sz="1800" dirty="0">
                <a:effectLst/>
              </a:rPr>
            </a:br>
            <a:br>
              <a:rPr lang="pl-PL" sz="1800" dirty="0">
                <a:effectLst/>
              </a:rPr>
            </a:br>
            <a:br>
              <a:rPr lang="pl-PL" sz="1800" dirty="0">
                <a:effectLst/>
              </a:rPr>
            </a:br>
            <a:br>
              <a:rPr lang="pl-PL" sz="1800" dirty="0">
                <a:effectLst/>
              </a:rPr>
            </a:br>
            <a:endParaRPr lang="pl-PL" sz="1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2E903D6-5BB1-46D2-AC97-75E968F23E74}"/>
              </a:ext>
            </a:extLst>
          </p:cNvPr>
          <p:cNvSpPr/>
          <p:nvPr/>
        </p:nvSpPr>
        <p:spPr>
          <a:xfrm>
            <a:off x="206477" y="206477"/>
            <a:ext cx="11808542" cy="64499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800" b="1" dirty="0">
                <a:solidFill>
                  <a:schemeClr val="accent6">
                    <a:lumMod val="50000"/>
                  </a:schemeClr>
                </a:solidFill>
                <a:effectLst/>
              </a:rPr>
              <a:t>Zrealizowana została  rozbudowa systemu kanalizacji sanitarnej w Aglomeracji Rzezawa </a:t>
            </a:r>
            <a:br>
              <a:rPr lang="pl-PL" sz="1800" b="1" dirty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pl-PL" sz="1800" b="1" dirty="0">
                <a:solidFill>
                  <a:schemeClr val="accent6">
                    <a:lumMod val="50000"/>
                  </a:schemeClr>
                </a:solidFill>
                <a:effectLst/>
              </a:rPr>
              <a:t>w celu podniesienie poziomu jej wyposażenia w zakresie podstawowej infrastruktury technicznej oraz ograniczenia skażenia wód gruntowych i powierzchniowych ściekami komunalnymi.</a:t>
            </a:r>
            <a:br>
              <a:rPr lang="pl-PL" sz="1800" b="1" dirty="0">
                <a:solidFill>
                  <a:schemeClr val="accent6">
                    <a:lumMod val="50000"/>
                  </a:schemeClr>
                </a:solidFill>
                <a:effectLst/>
              </a:rPr>
            </a:br>
            <a:br>
              <a:rPr lang="pl-PL" sz="1800" b="1" dirty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pl-PL" sz="1800" b="1" dirty="0">
                <a:solidFill>
                  <a:schemeClr val="accent6">
                    <a:lumMod val="50000"/>
                  </a:schemeClr>
                </a:solidFill>
                <a:effectLst/>
              </a:rPr>
              <a:t>Wykonano  budowę  odcinków kanalizacji sanitarnej w granicach Aglomeracji Rzezawa,</a:t>
            </a:r>
            <a:br>
              <a:rPr lang="pl-PL" sz="1800" b="1" dirty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pl-PL" sz="1800" b="1" dirty="0">
                <a:solidFill>
                  <a:schemeClr val="accent6">
                    <a:lumMod val="50000"/>
                  </a:schemeClr>
                </a:solidFill>
                <a:effectLst/>
              </a:rPr>
              <a:t> a konkretnie w miejscowości Bratucice, Dębina, Buczków i Dąbrówka</a:t>
            </a:r>
            <a:br>
              <a:rPr lang="pl-PL" sz="1800" b="1" dirty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pl-PL" sz="1800" b="1" dirty="0">
                <a:solidFill>
                  <a:schemeClr val="accent6">
                    <a:lumMod val="50000"/>
                  </a:schemeClr>
                </a:solidFill>
                <a:effectLst/>
              </a:rPr>
              <a:t> o łącznej długości blisko </a:t>
            </a:r>
            <a:r>
              <a:rPr lang="pl-PL" sz="2400" b="1" dirty="0">
                <a:solidFill>
                  <a:srgbClr val="FF0000"/>
                </a:solidFill>
                <a:effectLst/>
              </a:rPr>
              <a:t>5,5 km</a:t>
            </a:r>
            <a:r>
              <a:rPr lang="pl-PL" sz="1800" b="1" dirty="0">
                <a:solidFill>
                  <a:schemeClr val="accent6">
                    <a:lumMod val="50000"/>
                  </a:schemeClr>
                </a:solidFill>
                <a:effectLst/>
              </a:rPr>
              <a:t>.</a:t>
            </a:r>
            <a:br>
              <a:rPr lang="pl-PL" sz="1800" b="1" dirty="0">
                <a:solidFill>
                  <a:schemeClr val="accent6">
                    <a:lumMod val="50000"/>
                  </a:schemeClr>
                </a:solidFill>
                <a:effectLst/>
              </a:rPr>
            </a:br>
            <a:br>
              <a:rPr lang="pl-PL" sz="1800" b="1" dirty="0">
                <a:solidFill>
                  <a:schemeClr val="accent6">
                    <a:lumMod val="50000"/>
                  </a:schemeClr>
                </a:solidFill>
                <a:effectLst/>
              </a:rPr>
            </a:br>
            <a:br>
              <a:rPr lang="pl-PL" sz="1800" b="1" dirty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pl-PL" sz="1800" b="1" dirty="0">
                <a:solidFill>
                  <a:schemeClr val="accent6">
                    <a:lumMod val="50000"/>
                  </a:schemeClr>
                </a:solidFill>
                <a:effectLst/>
              </a:rPr>
              <a:t>Dzięki  realizacji niniejszego zadania objętego dofinansowaniem  przyłącz do sieci kanalizacji  sanitarnej zyskały 52 domostwa. Wykonanie zadania w tak krótkim czasie nie byłoby jednak możliwe bez dotacji pozyskanej przez Gminę Rzezawa.</a:t>
            </a:r>
            <a:br>
              <a:rPr lang="pl-PL" sz="1800" b="1" dirty="0">
                <a:solidFill>
                  <a:schemeClr val="accent6">
                    <a:lumMod val="50000"/>
                  </a:schemeClr>
                </a:solidFill>
                <a:effectLst/>
              </a:rPr>
            </a:br>
            <a:br>
              <a:rPr lang="pl-PL" sz="1800" b="1" dirty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pl-PL" sz="1800" b="1" dirty="0">
                <a:solidFill>
                  <a:schemeClr val="accent6">
                    <a:lumMod val="50000"/>
                  </a:schemeClr>
                </a:solidFill>
                <a:effectLst/>
              </a:rPr>
              <a:t> </a:t>
            </a:r>
            <a:br>
              <a:rPr lang="pl-PL" sz="1800" b="1" dirty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pl-PL" sz="1800" b="1" dirty="0">
                <a:solidFill>
                  <a:schemeClr val="accent6">
                    <a:lumMod val="50000"/>
                  </a:schemeClr>
                </a:solidFill>
                <a:effectLst/>
              </a:rPr>
              <a:t>Wyniosła ona blisko </a:t>
            </a:r>
            <a:r>
              <a:rPr lang="pl-PL" sz="2800" b="1" dirty="0">
                <a:solidFill>
                  <a:srgbClr val="FFC000"/>
                </a:solidFill>
                <a:effectLst/>
              </a:rPr>
              <a:t>1,6 mln zł</a:t>
            </a:r>
            <a:r>
              <a:rPr lang="pl-PL" sz="2800" b="1" dirty="0">
                <a:solidFill>
                  <a:srgbClr val="FFC000"/>
                </a:solidFill>
              </a:rPr>
              <a:t> </a:t>
            </a:r>
            <a:r>
              <a:rPr lang="pl-PL" sz="1800" b="1" i="0" dirty="0">
                <a:solidFill>
                  <a:schemeClr val="accent6">
                    <a:lumMod val="50000"/>
                  </a:schemeClr>
                </a:solidFill>
                <a:effectLst/>
              </a:rPr>
              <a:t>z Regionalnego Programu Operacyjnego Województwa Małopolskiego na lata 2014 -2020.</a:t>
            </a:r>
            <a:endParaRPr lang="pl-PL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05046758-8568-4ADF-880F-0865BC4354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093" y="6232154"/>
            <a:ext cx="5490907" cy="62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13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>
            <a:extLst>
              <a:ext uri="{FF2B5EF4-FFF2-40B4-BE49-F238E27FC236}">
                <a16:creationId xmlns:a16="http://schemas.microsoft.com/office/drawing/2014/main" id="{80378C99-3356-48E8-8809-41DA81412C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64" y="5199577"/>
            <a:ext cx="4601914" cy="524520"/>
          </a:xfrm>
          <a:prstGeom prst="rect">
            <a:avLst/>
          </a:prstGeom>
        </p:spPr>
      </p:pic>
      <p:pic>
        <p:nvPicPr>
          <p:cNvPr id="2" name="Multimedia online 1" title="Rozbudowa sieci kanalizacji na terenie gminy Rzezawa">
            <a:hlinkClick r:id="" action="ppaction://media"/>
            <a:extLst>
              <a:ext uri="{FF2B5EF4-FFF2-40B4-BE49-F238E27FC236}">
                <a16:creationId xmlns:a16="http://schemas.microsoft.com/office/drawing/2014/main" id="{0FDE259D-D98B-4AD7-9D6B-3F5BC758FF3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045110" y="806245"/>
            <a:ext cx="6923098" cy="391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94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Obraz 22">
            <a:extLst>
              <a:ext uri="{FF2B5EF4-FFF2-40B4-BE49-F238E27FC236}">
                <a16:creationId xmlns:a16="http://schemas.microsoft.com/office/drawing/2014/main" id="{39630357-F760-40E5-AD7B-B25939AC75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132" y="5828620"/>
            <a:ext cx="4601914" cy="52452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9E507698-230C-4D85-93B1-4B7780640D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63" b="16707"/>
          <a:stretch/>
        </p:blipFill>
        <p:spPr>
          <a:xfrm>
            <a:off x="2712912" y="609804"/>
            <a:ext cx="7787938" cy="4827435"/>
          </a:xfrm>
          <a:prstGeom prst="rect">
            <a:avLst/>
          </a:prstGeom>
        </p:spPr>
      </p:pic>
      <p:sp>
        <p:nvSpPr>
          <p:cNvPr id="10" name="Tytuł 1">
            <a:extLst>
              <a:ext uri="{FF2B5EF4-FFF2-40B4-BE49-F238E27FC236}">
                <a16:creationId xmlns:a16="http://schemas.microsoft.com/office/drawing/2014/main" id="{493D2BC7-B15B-436D-9D8D-F21B18975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03" y="5484707"/>
            <a:ext cx="6072158" cy="868433"/>
          </a:xfrm>
        </p:spPr>
        <p:txBody>
          <a:bodyPr>
            <a:noAutofit/>
          </a:bodyPr>
          <a:lstStyle/>
          <a:p>
            <a:r>
              <a:rPr lang="pl-PL" sz="3200" b="1" i="0" dirty="0">
                <a:solidFill>
                  <a:srgbClr val="F03F2B"/>
                </a:solidFill>
                <a:effectLst/>
              </a:rPr>
              <a:t>TABLICA INFORMACYJNA: BUCZKÓW </a:t>
            </a:r>
            <a:endParaRPr lang="pl-PL" sz="3200" b="1" dirty="0">
              <a:solidFill>
                <a:srgbClr val="F03F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947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>
            <a:extLst>
              <a:ext uri="{FF2B5EF4-FFF2-40B4-BE49-F238E27FC236}">
                <a16:creationId xmlns:a16="http://schemas.microsoft.com/office/drawing/2014/main" id="{2352631E-5EFA-4EE2-BBFD-4B3C406509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294" y="5837854"/>
            <a:ext cx="4601914" cy="52452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A396C8A4-22FE-4130-A228-6C00BD3B3C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" t="7558" r="6568" b="18612"/>
          <a:stretch/>
        </p:blipFill>
        <p:spPr>
          <a:xfrm>
            <a:off x="3254477" y="609600"/>
            <a:ext cx="7570839" cy="4579325"/>
          </a:xfrm>
          <a:prstGeom prst="rect">
            <a:avLst/>
          </a:prstGeom>
        </p:spPr>
      </p:pic>
      <p:sp>
        <p:nvSpPr>
          <p:cNvPr id="11" name="Tytuł 1">
            <a:extLst>
              <a:ext uri="{FF2B5EF4-FFF2-40B4-BE49-F238E27FC236}">
                <a16:creationId xmlns:a16="http://schemas.microsoft.com/office/drawing/2014/main" id="{FE52F3EC-61EA-45C7-8F29-99592DA0D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03" y="5484707"/>
            <a:ext cx="6072158" cy="868433"/>
          </a:xfrm>
        </p:spPr>
        <p:txBody>
          <a:bodyPr>
            <a:noAutofit/>
          </a:bodyPr>
          <a:lstStyle/>
          <a:p>
            <a:r>
              <a:rPr lang="pl-PL" sz="3200" b="1" i="0" dirty="0">
                <a:solidFill>
                  <a:srgbClr val="F03F2B"/>
                </a:solidFill>
                <a:effectLst/>
              </a:rPr>
              <a:t>TABLICA INFORMACYJNA: DĘBINA</a:t>
            </a:r>
            <a:endParaRPr lang="pl-PL" sz="3200" b="1" dirty="0">
              <a:solidFill>
                <a:srgbClr val="F03F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170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>
            <a:extLst>
              <a:ext uri="{FF2B5EF4-FFF2-40B4-BE49-F238E27FC236}">
                <a16:creationId xmlns:a16="http://schemas.microsoft.com/office/drawing/2014/main" id="{A08ABAA1-6CA3-42C9-849C-9B46BF96C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643" y="5818189"/>
            <a:ext cx="4601914" cy="52452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BF0CEDA3-F068-4BE2-B583-EF48D015EC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6" b="20251"/>
          <a:stretch/>
        </p:blipFill>
        <p:spPr>
          <a:xfrm>
            <a:off x="3295498" y="515291"/>
            <a:ext cx="7726462" cy="4692119"/>
          </a:xfrm>
          <a:prstGeom prst="rect">
            <a:avLst/>
          </a:prstGeom>
        </p:spPr>
      </p:pic>
      <p:sp>
        <p:nvSpPr>
          <p:cNvPr id="10" name="Tytuł 1">
            <a:extLst>
              <a:ext uri="{FF2B5EF4-FFF2-40B4-BE49-F238E27FC236}">
                <a16:creationId xmlns:a16="http://schemas.microsoft.com/office/drawing/2014/main" id="{7897A7C8-B73B-4388-BAB0-23F2D2A74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03" y="5484707"/>
            <a:ext cx="6072158" cy="868433"/>
          </a:xfrm>
        </p:spPr>
        <p:txBody>
          <a:bodyPr>
            <a:noAutofit/>
          </a:bodyPr>
          <a:lstStyle/>
          <a:p>
            <a:r>
              <a:rPr lang="pl-PL" sz="3200" b="1" i="0" dirty="0">
                <a:solidFill>
                  <a:srgbClr val="F03F2B"/>
                </a:solidFill>
                <a:effectLst/>
              </a:rPr>
              <a:t>TABLICA INFORMACYJNA: BRATUCICE</a:t>
            </a:r>
            <a:endParaRPr lang="pl-PL" sz="3200" b="1" dirty="0">
              <a:solidFill>
                <a:srgbClr val="F03F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1713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944_TF78438558" id="{656982CE-918E-475A-B40A-5C9C63D77659}" vid="{35A616ED-4F32-4850-9933-730FF490343F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{EBAFD81E-6311-4F54-AFB4-1877E73CA961}tf78438558_win32</Template>
  <TotalTime>147</TotalTime>
  <Words>812</Words>
  <Application>Microsoft Office PowerPoint</Application>
  <PresentationFormat>Panoramiczny</PresentationFormat>
  <Paragraphs>20</Paragraphs>
  <Slides>11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5" baseType="lpstr">
      <vt:lpstr>Calibri</vt:lpstr>
      <vt:lpstr>Century Gothic</vt:lpstr>
      <vt:lpstr>Garamond</vt:lpstr>
      <vt:lpstr>SavonVTI</vt:lpstr>
      <vt:lpstr>Rozbudowa kanalizacji na terenie gminy Rzezawa</vt:lpstr>
      <vt:lpstr>Prezentacja programu PowerPoint</vt:lpstr>
      <vt:lpstr>Prezentacja programu PowerPoint</vt:lpstr>
      <vt:lpstr>Prezentacja programu PowerPoint</vt:lpstr>
      <vt:lpstr>        </vt:lpstr>
      <vt:lpstr>Prezentacja programu PowerPoint</vt:lpstr>
      <vt:lpstr>TABLICA INFORMACYJNA: BUCZKÓW </vt:lpstr>
      <vt:lpstr>TABLICA INFORMACYJNA: DĘBINA</vt:lpstr>
      <vt:lpstr>TABLICA INFORMACYJNA: BRATUCICE</vt:lpstr>
      <vt:lpstr>TABLICA INFORMACYJNA: DĄBRÓWKA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Wielomilionowa przebudowa oczyszczalni ścieków w Borku</dc:title>
  <dc:creator>Katarzyna Włodarczyk</dc:creator>
  <cp:lastModifiedBy>Katarzyna Włodarczyk</cp:lastModifiedBy>
  <cp:revision>10</cp:revision>
  <dcterms:created xsi:type="dcterms:W3CDTF">2021-02-08T14:06:47Z</dcterms:created>
  <dcterms:modified xsi:type="dcterms:W3CDTF">2021-07-22T12:42:13Z</dcterms:modified>
</cp:coreProperties>
</file>